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678" r:id="rId2"/>
    <p:sldId id="679" r:id="rId3"/>
    <p:sldId id="681" r:id="rId4"/>
    <p:sldId id="483" r:id="rId5"/>
    <p:sldId id="682" r:id="rId6"/>
    <p:sldId id="484" r:id="rId7"/>
    <p:sldId id="495" r:id="rId8"/>
    <p:sldId id="496" r:id="rId9"/>
    <p:sldId id="493" r:id="rId10"/>
    <p:sldId id="497" r:id="rId11"/>
    <p:sldId id="498" r:id="rId12"/>
    <p:sldId id="485" r:id="rId13"/>
    <p:sldId id="500" r:id="rId14"/>
    <p:sldId id="499" r:id="rId15"/>
    <p:sldId id="683" r:id="rId16"/>
    <p:sldId id="486" r:id="rId17"/>
    <p:sldId id="501" r:id="rId18"/>
    <p:sldId id="502" r:id="rId19"/>
    <p:sldId id="503" r:id="rId20"/>
    <p:sldId id="684" r:id="rId21"/>
    <p:sldId id="487" r:id="rId22"/>
    <p:sldId id="504" r:id="rId23"/>
    <p:sldId id="505" r:id="rId24"/>
    <p:sldId id="512" r:id="rId25"/>
    <p:sldId id="508" r:id="rId26"/>
    <p:sldId id="509" r:id="rId27"/>
    <p:sldId id="513" r:id="rId28"/>
    <p:sldId id="506" r:id="rId29"/>
    <p:sldId id="510" r:id="rId30"/>
    <p:sldId id="507" r:id="rId31"/>
    <p:sldId id="511" r:id="rId32"/>
    <p:sldId id="685" r:id="rId33"/>
    <p:sldId id="488" r:id="rId34"/>
    <p:sldId id="686" r:id="rId35"/>
    <p:sldId id="517" r:id="rId36"/>
    <p:sldId id="518" r:id="rId37"/>
    <p:sldId id="514" r:id="rId38"/>
    <p:sldId id="515" r:id="rId39"/>
    <p:sldId id="516" r:id="rId40"/>
    <p:sldId id="519" r:id="rId41"/>
    <p:sldId id="520" r:id="rId42"/>
    <p:sldId id="489" r:id="rId43"/>
  </p:sldIdLst>
  <p:sldSz cx="12192000" cy="6858000"/>
  <p:notesSz cx="6858000" cy="9144000"/>
  <p:embeddedFontLst>
    <p:embeddedFont>
      <p:font typeface="楷体" panose="020B0604020202020204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宋体" panose="02010600030101010101" pitchFamily="2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679"/>
            <p14:sldId id="681"/>
            <p14:sldId id="483"/>
            <p14:sldId id="682"/>
            <p14:sldId id="484"/>
            <p14:sldId id="495"/>
            <p14:sldId id="496"/>
            <p14:sldId id="493"/>
            <p14:sldId id="497"/>
            <p14:sldId id="498"/>
            <p14:sldId id="485"/>
            <p14:sldId id="500"/>
            <p14:sldId id="499"/>
            <p14:sldId id="683"/>
            <p14:sldId id="486"/>
            <p14:sldId id="501"/>
            <p14:sldId id="502"/>
            <p14:sldId id="503"/>
            <p14:sldId id="684"/>
            <p14:sldId id="487"/>
            <p14:sldId id="504"/>
            <p14:sldId id="505"/>
            <p14:sldId id="512"/>
            <p14:sldId id="508"/>
            <p14:sldId id="509"/>
            <p14:sldId id="513"/>
            <p14:sldId id="506"/>
            <p14:sldId id="510"/>
            <p14:sldId id="507"/>
            <p14:sldId id="511"/>
            <p14:sldId id="685"/>
            <p14:sldId id="488"/>
            <p14:sldId id="686"/>
            <p14:sldId id="517"/>
            <p14:sldId id="518"/>
            <p14:sldId id="514"/>
            <p14:sldId id="515"/>
            <p14:sldId id="516"/>
            <p14:sldId id="519"/>
            <p14:sldId id="520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CDDEFF"/>
    <a:srgbClr val="D7E4FF"/>
    <a:srgbClr val="E1EBFF"/>
    <a:srgbClr val="FFFF94"/>
    <a:srgbClr val="7030A0"/>
    <a:srgbClr val="002060"/>
    <a:srgbClr val="0000FF"/>
    <a:srgbClr val="DED5FF"/>
    <a:srgbClr val="F3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提升方法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4011" y="920436"/>
            <a:ext cx="10483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非独立构造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依次构造弱学习算法，后一个弱学习算法重点关注前一个弱学习算法分类错误的样本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构造一个弱学习算法后，对所有训练样本加权。分类正确的样本权重小；分类错误的样本权重大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加权投票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zh-CN" altLang="en-US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279F49-CCA3-422F-8503-21A077C7B33D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3EF613-B205-455E-83AD-C821BAC4875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86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4011" y="920434"/>
            <a:ext cx="1048327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非独立构造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依次构造弱学习算法，后一个弱学习算法重点关注前一个弱学习算法分类错误的样本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构造一个弱学习算法后，对所有训练样本加权。分类正确的样本权重小；分类错误的样本权重大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加权投票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给予分类误差小的弱分类器大的权重；给予分类误差大的弱分类器小的权重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zh-CN" altLang="en-US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3B9EE0-1F87-4817-8822-A6615653CB9E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227DDE-6F90-4352-8BAE-EB8646D7D25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9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9F7E54-8ED7-4CD7-8652-2DB47B5E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59" y="2111210"/>
            <a:ext cx="3004065" cy="29937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04DF44-92FC-4199-A186-F265DDCCDCD4}"/>
              </a:ext>
            </a:extLst>
          </p:cNvPr>
          <p:cNvSpPr txBox="1"/>
          <p:nvPr/>
        </p:nvSpPr>
        <p:spPr>
          <a:xfrm>
            <a:off x="245439" y="921883"/>
            <a:ext cx="1048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可以用决策树将下图两类样本分开吗？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EC8FCF-3E7F-4D52-AC18-13F114C4C3D0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844397-E377-48A0-AFD9-5DD35E6FF15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9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9F7E54-8ED7-4CD7-8652-2DB47B5E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59" y="2120542"/>
            <a:ext cx="3004065" cy="29937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ECBD83-C3FC-4774-9D45-C72B9414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92" y="1889659"/>
            <a:ext cx="3250974" cy="33435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2AAEC3B-3251-4BE6-9B47-04451B5D4EB1}"/>
              </a:ext>
            </a:extLst>
          </p:cNvPr>
          <p:cNvSpPr txBox="1"/>
          <p:nvPr/>
        </p:nvSpPr>
        <p:spPr>
          <a:xfrm>
            <a:off x="244009" y="920434"/>
            <a:ext cx="1048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可以用决策树将下图两类样本分开吗？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165E94-8575-4AD7-B4CE-3DB1CA93A435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6E5841-8C96-4EDA-A171-E15D9859AAA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12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F1267C-02C6-4925-BAE3-21AAED6C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82" r="56563" b="1682"/>
          <a:stretch/>
        </p:blipFill>
        <p:spPr>
          <a:xfrm>
            <a:off x="8051390" y="2583426"/>
            <a:ext cx="2919563" cy="2143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6B7AE6-4262-40A5-A41D-2634B925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5" t="3443" r="4429" b="63064"/>
          <a:stretch/>
        </p:blipFill>
        <p:spPr>
          <a:xfrm>
            <a:off x="668582" y="2923049"/>
            <a:ext cx="7718378" cy="1633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1198B8-1A4C-45E0-A3F5-8BF2530CDF97}"/>
              </a:ext>
            </a:extLst>
          </p:cNvPr>
          <p:cNvSpPr txBox="1"/>
          <p:nvPr/>
        </p:nvSpPr>
        <p:spPr>
          <a:xfrm>
            <a:off x="245437" y="919444"/>
            <a:ext cx="1048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可以用决策树桩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(decision stumps)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也可将下图两类样本分开</a:t>
            </a:r>
            <a:endParaRPr lang="zh-CN" altLang="en-US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BEA8DF-B265-44FE-8E05-2133C678563D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24A920-8C47-40AB-88BD-63B90A7797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7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915732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5B5D9B-C4C3-4E93-B977-900E28CE9362}"/>
              </a:ext>
            </a:extLst>
          </p:cNvPr>
          <p:cNvSpPr txBox="1"/>
          <p:nvPr/>
        </p:nvSpPr>
        <p:spPr>
          <a:xfrm>
            <a:off x="613981" y="1382015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0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/>
              <p:nvPr/>
            </p:nvSpPr>
            <p:spPr>
              <a:xfrm>
                <a:off x="245440" y="923445"/>
                <a:ext cx="10514075" cy="51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b="1" dirty="0"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算法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输出：分类器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初始化训练数据权重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执行以下循环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次，在第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 startAt="3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使用带有权重的训练数据，训练一个分类器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更新训练数据权重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0" y="923445"/>
                <a:ext cx="10514075" cy="5193538"/>
              </a:xfrm>
              <a:prstGeom prst="rect">
                <a:avLst/>
              </a:prstGeom>
              <a:blipFill>
                <a:blip r:embed="rId2"/>
                <a:stretch>
                  <a:fillRect l="-1159" t="-1291" b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E863E3A-9C12-4371-A495-C3B681E57D19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D862CB5-F687-450E-9499-710C2F35A2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0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C228F34-1678-44EF-B484-878EA29DEAC2}"/>
              </a:ext>
            </a:extLst>
          </p:cNvPr>
          <p:cNvSpPr/>
          <p:nvPr/>
        </p:nvSpPr>
        <p:spPr>
          <a:xfrm>
            <a:off x="5088293" y="3830938"/>
            <a:ext cx="3426691" cy="50800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FB26C7-5926-4601-8F5A-47194F7CE712}"/>
              </a:ext>
            </a:extLst>
          </p:cNvPr>
          <p:cNvSpPr/>
          <p:nvPr/>
        </p:nvSpPr>
        <p:spPr>
          <a:xfrm>
            <a:off x="3472026" y="2419691"/>
            <a:ext cx="923636" cy="600364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/>
              <p:nvPr/>
            </p:nvSpPr>
            <p:spPr>
              <a:xfrm>
                <a:off x="241391" y="923446"/>
                <a:ext cx="10514075" cy="51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b="1" dirty="0"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算法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输出：分类器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初始化训练数据权重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执行以下循环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次，在第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 startAt="3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使用带有权重的训练数据，训练一个分类器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更新训练数据权重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91" y="923446"/>
                <a:ext cx="10514075" cy="5193538"/>
              </a:xfrm>
              <a:prstGeom prst="rect">
                <a:avLst/>
              </a:prstGeom>
              <a:blipFill>
                <a:blip r:embed="rId2"/>
                <a:stretch>
                  <a:fillRect l="-1218" t="-1291" b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/>
              <p:nvPr/>
            </p:nvSpPr>
            <p:spPr>
              <a:xfrm>
                <a:off x="9051636" y="4111431"/>
                <a:ext cx="2881745" cy="700714"/>
              </a:xfrm>
              <a:prstGeom prst="wedgeRoundRectCallout">
                <a:avLst>
                  <a:gd name="adj1" fmla="val -68424"/>
                  <a:gd name="adj2" fmla="val -35235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的最大值、最小值是多少？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636" y="4111431"/>
                <a:ext cx="2881745" cy="700714"/>
              </a:xfrm>
              <a:prstGeom prst="wedgeRoundRectCallout">
                <a:avLst>
                  <a:gd name="adj1" fmla="val -68424"/>
                  <a:gd name="adj2" fmla="val -35235"/>
                  <a:gd name="adj3" fmla="val 16667"/>
                </a:avLst>
              </a:prstGeom>
              <a:blipFill>
                <a:blip r:embed="rId3"/>
                <a:stretch>
                  <a:fillRect t="-6087" b="-15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9F1B8BC5-8A6F-4EC5-8237-29A9FEDAE65A}"/>
              </a:ext>
            </a:extLst>
          </p:cNvPr>
          <p:cNvSpPr/>
          <p:nvPr/>
        </p:nvSpPr>
        <p:spPr>
          <a:xfrm>
            <a:off x="4971058" y="1960528"/>
            <a:ext cx="2604505" cy="600364"/>
          </a:xfrm>
          <a:prstGeom prst="wedgeRoundRectCallout">
            <a:avLst>
              <a:gd name="adj1" fmla="val -69112"/>
              <a:gd name="adj2" fmla="val 42915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每个样本权重一样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4DF79D-9AF5-4BD5-8FA3-AE872A6560C3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22E58D-8F5E-479D-B358-4121E4F37BE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3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FB26C7-5926-4601-8F5A-47194F7CE712}"/>
              </a:ext>
            </a:extLst>
          </p:cNvPr>
          <p:cNvSpPr/>
          <p:nvPr/>
        </p:nvSpPr>
        <p:spPr>
          <a:xfrm>
            <a:off x="4562847" y="4341090"/>
            <a:ext cx="1879599" cy="61422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/>
              <p:nvPr/>
            </p:nvSpPr>
            <p:spPr>
              <a:xfrm>
                <a:off x="245610" y="925536"/>
                <a:ext cx="10514075" cy="51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b="1" dirty="0"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算法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输出：分类器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初始化训练数据权重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执行以下循环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次，在第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 startAt="3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使用带有权重的训练数据，训练一个分类器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更新训练数据权重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0" y="925536"/>
                <a:ext cx="10514075" cy="5193538"/>
              </a:xfrm>
              <a:prstGeom prst="rect">
                <a:avLst/>
              </a:prstGeom>
              <a:blipFill>
                <a:blip r:embed="rId2"/>
                <a:stretch>
                  <a:fillRect l="-1159" t="-1408" b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/>
              <p:nvPr/>
            </p:nvSpPr>
            <p:spPr>
              <a:xfrm>
                <a:off x="8691419" y="4261073"/>
                <a:ext cx="2881745" cy="1048328"/>
              </a:xfrm>
              <a:prstGeom prst="wedgeRoundRectCallout">
                <a:avLst>
                  <a:gd name="adj1" fmla="val -126146"/>
                  <a:gd name="adj2" fmla="val -9127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&gt;1/2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419" y="4261073"/>
                <a:ext cx="2881745" cy="1048328"/>
              </a:xfrm>
              <a:prstGeom prst="wedgeRoundRectCallout">
                <a:avLst>
                  <a:gd name="adj1" fmla="val -126146"/>
                  <a:gd name="adj2" fmla="val -9127"/>
                  <a:gd name="adj3" fmla="val 16667"/>
                </a:avLst>
              </a:prstGeom>
              <a:blipFill>
                <a:blip r:embed="rId3"/>
                <a:stretch>
                  <a:fillRect t="-2326" b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EBEA264-BAA8-46C0-AC44-5C775508201A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B08AC73-A9E0-48D8-B7BB-F72A08ED7B5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5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FB26C7-5926-4601-8F5A-47194F7CE712}"/>
              </a:ext>
            </a:extLst>
          </p:cNvPr>
          <p:cNvSpPr/>
          <p:nvPr/>
        </p:nvSpPr>
        <p:spPr>
          <a:xfrm>
            <a:off x="3895988" y="5019208"/>
            <a:ext cx="3311236" cy="61422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/>
              <p:nvPr/>
            </p:nvSpPr>
            <p:spPr>
              <a:xfrm>
                <a:off x="245439" y="923192"/>
                <a:ext cx="10514075" cy="51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b="1" dirty="0"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算法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输出：分类器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初始化训练数据权重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执行以下循环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次，在第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 startAt="3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使用带有权重的训练数据，训练一个分类器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的训练误差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更新训练数据权重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39" y="923192"/>
                <a:ext cx="10514075" cy="5193538"/>
              </a:xfrm>
              <a:prstGeom prst="rect">
                <a:avLst/>
              </a:prstGeom>
              <a:blipFill>
                <a:blip r:embed="rId2"/>
                <a:stretch>
                  <a:fillRect l="-1159" t="-1291" b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/>
              <p:nvPr/>
            </p:nvSpPr>
            <p:spPr>
              <a:xfrm>
                <a:off x="7771492" y="4451927"/>
                <a:ext cx="3552290" cy="1748782"/>
              </a:xfrm>
              <a:prstGeom prst="wedgeRoundRectCallout">
                <a:avLst>
                  <a:gd name="adj1" fmla="val -62403"/>
                  <a:gd name="adj2" fmla="val -3017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①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②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③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④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⑤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EE88A7E-F431-4976-821E-74429524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492" y="4451927"/>
                <a:ext cx="3552290" cy="1748782"/>
              </a:xfrm>
              <a:prstGeom prst="wedgeRoundRectCallout">
                <a:avLst>
                  <a:gd name="adj1" fmla="val -62403"/>
                  <a:gd name="adj2" fmla="val -3017"/>
                  <a:gd name="adj3" fmla="val 16667"/>
                </a:avLst>
              </a:prstGeom>
              <a:blipFill>
                <a:blip r:embed="rId3"/>
                <a:stretch>
                  <a:fillRect t="-1742" b="-4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660FA895-FB35-4473-A1FE-A7DB2F501C50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0210F58-D345-4E88-9B1D-2A5D8C4186D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2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983" y="1383181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2512894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5B5D9B-C4C3-4E93-B977-900E28CE9362}"/>
              </a:ext>
            </a:extLst>
          </p:cNvPr>
          <p:cNvSpPr txBox="1"/>
          <p:nvPr/>
        </p:nvSpPr>
        <p:spPr>
          <a:xfrm>
            <a:off x="613980" y="1382015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82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64396"/>
                  </p:ext>
                </p:extLst>
              </p:nvPr>
            </p:nvGraphicFramePr>
            <p:xfrm>
              <a:off x="1300676" y="1172483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64396"/>
                  </p:ext>
                </p:extLst>
              </p:nvPr>
            </p:nvGraphicFramePr>
            <p:xfrm>
              <a:off x="1300676" y="1172483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559560" y="3113589"/>
                <a:ext cx="10075252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初始化训练数据样本权重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6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7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8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9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0.1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简写为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0" y="3113589"/>
                <a:ext cx="10075252" cy="2616101"/>
              </a:xfrm>
              <a:prstGeom prst="rect">
                <a:avLst/>
              </a:prstGeom>
              <a:blipFill>
                <a:blip r:embed="rId3"/>
                <a:stretch>
                  <a:fillRect l="-968" t="-1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0D68953-F9DE-4ED1-9A86-9A51FCE6FD8F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FC17AB3-9C79-4495-8F5E-8EEC4E3DB1D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1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842569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842569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312000" r="-100533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0.1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372319" y="2182923"/>
                <a:ext cx="10963846" cy="4985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次循环的第一次循环，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1.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权重的训练数据上，最优门限为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3.5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，最优分类器为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&lt;3.5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&gt;3.5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训练误差为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×3=0.3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分类器权重为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(7/3)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≈0.4236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更新训练数据权重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=1,2,⋯10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0.16667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0.16667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0.16667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0.07143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19" y="2182923"/>
                <a:ext cx="10963846" cy="4985917"/>
              </a:xfrm>
              <a:prstGeom prst="rect">
                <a:avLst/>
              </a:prstGeom>
              <a:blipFill>
                <a:blip r:embed="rId3"/>
                <a:stretch>
                  <a:fillRect l="-834" t="-978" r="-53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81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39954"/>
                  </p:ext>
                </p:extLst>
              </p:nvPr>
            </p:nvGraphicFramePr>
            <p:xfrm>
              <a:off x="1398997" y="1162648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39954"/>
                  </p:ext>
                </p:extLst>
              </p:nvPr>
            </p:nvGraphicFramePr>
            <p:xfrm>
              <a:off x="1398997" y="1162648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7895" r="-100533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0667" r="-100533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E51EA-B2FE-4A88-8AF5-3F3C43449126}"/>
              </a:ext>
            </a:extLst>
          </p:cNvPr>
          <p:cNvCxnSpPr>
            <a:cxnSpLocks/>
          </p:cNvCxnSpPr>
          <p:nvPr/>
        </p:nvCxnSpPr>
        <p:spPr>
          <a:xfrm flipV="1">
            <a:off x="1523450" y="2914763"/>
            <a:ext cx="0" cy="3657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63EFD5-BDC2-4566-829D-AA4F57DF79BC}"/>
              </a:ext>
            </a:extLst>
          </p:cNvPr>
          <p:cNvCxnSpPr>
            <a:cxnSpLocks/>
          </p:cNvCxnSpPr>
          <p:nvPr/>
        </p:nvCxnSpPr>
        <p:spPr>
          <a:xfrm>
            <a:off x="1523449" y="4919283"/>
            <a:ext cx="91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BCFC4DD7-81D5-40E4-B17E-0DB3B8E261C1}"/>
              </a:ext>
            </a:extLst>
          </p:cNvPr>
          <p:cNvSpPr>
            <a:spLocks noChangeAspect="1"/>
          </p:cNvSpPr>
          <p:nvPr/>
        </p:nvSpPr>
        <p:spPr>
          <a:xfrm>
            <a:off x="9230988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8EAB0BC-E108-46E9-A8A3-7E44D39B09EE}"/>
              </a:ext>
            </a:extLst>
          </p:cNvPr>
          <p:cNvSpPr>
            <a:spLocks noChangeAspect="1"/>
          </p:cNvSpPr>
          <p:nvPr/>
        </p:nvSpPr>
        <p:spPr>
          <a:xfrm>
            <a:off x="3180727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D58A3B77-B680-4648-8244-9EE3184B83FE}"/>
              </a:ext>
            </a:extLst>
          </p:cNvPr>
          <p:cNvSpPr>
            <a:spLocks noChangeAspect="1"/>
          </p:cNvSpPr>
          <p:nvPr/>
        </p:nvSpPr>
        <p:spPr>
          <a:xfrm>
            <a:off x="2316404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80863434-D64E-427D-89E5-341049B3F468}"/>
              </a:ext>
            </a:extLst>
          </p:cNvPr>
          <p:cNvSpPr>
            <a:spLocks noChangeAspect="1"/>
          </p:cNvSpPr>
          <p:nvPr/>
        </p:nvSpPr>
        <p:spPr>
          <a:xfrm>
            <a:off x="6638019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7BC26A5F-743D-48F3-97F6-429F819D6DF7}"/>
              </a:ext>
            </a:extLst>
          </p:cNvPr>
          <p:cNvSpPr>
            <a:spLocks noChangeAspect="1"/>
          </p:cNvSpPr>
          <p:nvPr/>
        </p:nvSpPr>
        <p:spPr>
          <a:xfrm>
            <a:off x="8366665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0DFD80C-9E33-4C27-AB56-11500E973A45}"/>
              </a:ext>
            </a:extLst>
          </p:cNvPr>
          <p:cNvSpPr>
            <a:spLocks noChangeAspect="1"/>
          </p:cNvSpPr>
          <p:nvPr/>
        </p:nvSpPr>
        <p:spPr>
          <a:xfrm>
            <a:off x="10095311" y="577558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F7A3452D-1041-471B-9E85-C8F6C32CA64B}"/>
              </a:ext>
            </a:extLst>
          </p:cNvPr>
          <p:cNvSpPr>
            <a:spLocks noChangeAspect="1"/>
          </p:cNvSpPr>
          <p:nvPr/>
        </p:nvSpPr>
        <p:spPr>
          <a:xfrm>
            <a:off x="4045050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A99D4C2-9830-4FF6-BA10-6DBB4F367AC8}"/>
              </a:ext>
            </a:extLst>
          </p:cNvPr>
          <p:cNvSpPr>
            <a:spLocks noChangeAspect="1"/>
          </p:cNvSpPr>
          <p:nvPr/>
        </p:nvSpPr>
        <p:spPr>
          <a:xfrm>
            <a:off x="5773696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BB53BB62-EB73-46DD-9291-262ED9EC0DC3}"/>
              </a:ext>
            </a:extLst>
          </p:cNvPr>
          <p:cNvSpPr>
            <a:spLocks noChangeAspect="1"/>
          </p:cNvSpPr>
          <p:nvPr/>
        </p:nvSpPr>
        <p:spPr>
          <a:xfrm>
            <a:off x="4909373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5224C800-040F-47C1-9544-0BE776C5092E}"/>
              </a:ext>
            </a:extLst>
          </p:cNvPr>
          <p:cNvSpPr>
            <a:spLocks noChangeAspect="1"/>
          </p:cNvSpPr>
          <p:nvPr/>
        </p:nvSpPr>
        <p:spPr>
          <a:xfrm>
            <a:off x="7502342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/>
              <p:nvPr/>
            </p:nvSpPr>
            <p:spPr>
              <a:xfrm>
                <a:off x="10484130" y="4941473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30" y="4941473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/>
              <p:nvPr/>
            </p:nvSpPr>
            <p:spPr>
              <a:xfrm>
                <a:off x="1212279" y="305285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79" y="3052854"/>
                <a:ext cx="186718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C23437-2E74-4C14-9DC4-F25FF5200825}"/>
              </a:ext>
            </a:extLst>
          </p:cNvPr>
          <p:cNvSpPr txBox="1"/>
          <p:nvPr/>
        </p:nvSpPr>
        <p:spPr>
          <a:xfrm>
            <a:off x="2228218" y="4919283"/>
            <a:ext cx="859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1              2              3              4               5              6              7               8              9             10</a:t>
            </a:r>
            <a:endParaRPr lang="zh-CN" altLang="en-US" dirty="0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F9FC2665-F0E0-491E-9169-D56A0222574F}"/>
              </a:ext>
            </a:extLst>
          </p:cNvPr>
          <p:cNvSpPr>
            <a:spLocks noChangeAspect="1"/>
          </p:cNvSpPr>
          <p:nvPr/>
        </p:nvSpPr>
        <p:spPr>
          <a:xfrm>
            <a:off x="9230988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32FB42F5-09BD-4FC5-9793-A1C8120FDA21}"/>
              </a:ext>
            </a:extLst>
          </p:cNvPr>
          <p:cNvSpPr>
            <a:spLocks noChangeAspect="1"/>
          </p:cNvSpPr>
          <p:nvPr/>
        </p:nvSpPr>
        <p:spPr>
          <a:xfrm>
            <a:off x="3180727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604F13D-9277-4024-AF13-00957F97B996}"/>
              </a:ext>
            </a:extLst>
          </p:cNvPr>
          <p:cNvSpPr>
            <a:spLocks noChangeAspect="1"/>
          </p:cNvSpPr>
          <p:nvPr/>
        </p:nvSpPr>
        <p:spPr>
          <a:xfrm>
            <a:off x="2316404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6A154C2-5057-4E73-B979-1066B033B6ED}"/>
              </a:ext>
            </a:extLst>
          </p:cNvPr>
          <p:cNvSpPr>
            <a:spLocks noChangeAspect="1"/>
          </p:cNvSpPr>
          <p:nvPr/>
        </p:nvSpPr>
        <p:spPr>
          <a:xfrm>
            <a:off x="8366665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61B6F48D-758F-4999-B92F-38C788B48152}"/>
              </a:ext>
            </a:extLst>
          </p:cNvPr>
          <p:cNvSpPr>
            <a:spLocks noChangeAspect="1"/>
          </p:cNvSpPr>
          <p:nvPr/>
        </p:nvSpPr>
        <p:spPr>
          <a:xfrm>
            <a:off x="4045050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131E3674-5E9C-404D-995C-04BDD848A0FF}"/>
              </a:ext>
            </a:extLst>
          </p:cNvPr>
          <p:cNvSpPr>
            <a:spLocks noChangeAspect="1"/>
          </p:cNvSpPr>
          <p:nvPr/>
        </p:nvSpPr>
        <p:spPr>
          <a:xfrm>
            <a:off x="7502342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6C408A18-11B7-4722-9C14-E700AE5CE36D}"/>
              </a:ext>
            </a:extLst>
          </p:cNvPr>
          <p:cNvSpPr>
            <a:spLocks noChangeAspect="1"/>
          </p:cNvSpPr>
          <p:nvPr/>
        </p:nvSpPr>
        <p:spPr>
          <a:xfrm>
            <a:off x="6638019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361E652E-B45B-4857-AE48-15768A917802}"/>
              </a:ext>
            </a:extLst>
          </p:cNvPr>
          <p:cNvSpPr>
            <a:spLocks noChangeAspect="1"/>
          </p:cNvSpPr>
          <p:nvPr/>
        </p:nvSpPr>
        <p:spPr>
          <a:xfrm>
            <a:off x="10095311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A8A4CACD-0EC3-4375-8E13-B1C7B88730FD}"/>
              </a:ext>
            </a:extLst>
          </p:cNvPr>
          <p:cNvSpPr>
            <a:spLocks noChangeAspect="1"/>
          </p:cNvSpPr>
          <p:nvPr/>
        </p:nvSpPr>
        <p:spPr>
          <a:xfrm>
            <a:off x="5773696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5C74B1FF-D603-4E28-9660-FFAE5E7BD464}"/>
              </a:ext>
            </a:extLst>
          </p:cNvPr>
          <p:cNvSpPr>
            <a:spLocks noChangeAspect="1"/>
          </p:cNvSpPr>
          <p:nvPr/>
        </p:nvSpPr>
        <p:spPr>
          <a:xfrm>
            <a:off x="4909373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73B5F79-1546-4963-9469-9D331E596FC8}"/>
              </a:ext>
            </a:extLst>
          </p:cNvPr>
          <p:cNvCxnSpPr>
            <a:cxnSpLocks/>
          </p:cNvCxnSpPr>
          <p:nvPr/>
        </p:nvCxnSpPr>
        <p:spPr>
          <a:xfrm>
            <a:off x="1809135" y="3628104"/>
            <a:ext cx="8674995" cy="2576052"/>
          </a:xfrm>
          <a:prstGeom prst="bentConnector3">
            <a:avLst>
              <a:gd name="adj1" fmla="val 32206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/>
              <p:nvPr/>
            </p:nvSpPr>
            <p:spPr>
              <a:xfrm>
                <a:off x="1935926" y="3129798"/>
                <a:ext cx="23457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=0.4236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26" y="3129798"/>
                <a:ext cx="23457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9C53A362-29A9-4D42-B637-F16FE466777B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411CFDC-44CF-4A80-A3BF-3F876D992E8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7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607650"/>
                  </p:ext>
                </p:extLst>
              </p:nvPr>
            </p:nvGraphicFramePr>
            <p:xfrm>
              <a:off x="580103" y="81100"/>
              <a:ext cx="11405427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036857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ea typeface="微软雅黑" panose="020B0503020204020204" pitchFamily="34" charset="-122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oMath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607650"/>
                  </p:ext>
                </p:extLst>
              </p:nvPr>
            </p:nvGraphicFramePr>
            <p:xfrm>
              <a:off x="580103" y="81100"/>
              <a:ext cx="11405427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036857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109211" r="-100352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212000" r="-1003529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312000" r="-100352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372319" y="2182923"/>
                <a:ext cx="1096384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次循环的第二次循环，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2.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权重的训练数据上，最优门限为？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19" y="2182923"/>
                <a:ext cx="10963846" cy="1508105"/>
              </a:xfrm>
              <a:prstGeom prst="rect">
                <a:avLst/>
              </a:prstGeom>
              <a:blipFill>
                <a:blip r:embed="rId3"/>
                <a:stretch>
                  <a:fillRect l="-834" t="-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05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4023352"/>
                  </p:ext>
                </p:extLst>
              </p:nvPr>
            </p:nvGraphicFramePr>
            <p:xfrm>
              <a:off x="580103" y="81100"/>
              <a:ext cx="11405427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036857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ea typeface="微软雅黑" panose="020B0503020204020204" pitchFamily="34" charset="-122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oMath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4023352"/>
                  </p:ext>
                </p:extLst>
              </p:nvPr>
            </p:nvGraphicFramePr>
            <p:xfrm>
              <a:off x="580103" y="81100"/>
              <a:ext cx="11405427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036857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1036857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109211" r="-100352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212000" r="-1003529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8" t="-312000" r="-100352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16.667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7.143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17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372319" y="2182923"/>
                <a:ext cx="10963846" cy="4985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次循环的第二次循环，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2.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权重的训练数据上，最优门限为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9.5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，最优分类器为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&lt;9.5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&gt;9.5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训练误差为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=0.0743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×3=0.2143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分类器权重为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(7/3)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≈0.6496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更新训练数据权重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=1,2,⋯10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455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.0455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.0455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0.1667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1060</m:t>
                                </m:r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060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060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445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19" y="2182923"/>
                <a:ext cx="10963846" cy="4985917"/>
              </a:xfrm>
              <a:prstGeom prst="rect">
                <a:avLst/>
              </a:prstGeom>
              <a:blipFill>
                <a:blip r:embed="rId3"/>
                <a:stretch>
                  <a:fillRect l="-834" t="-9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98997" y="1162648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98997" y="1162648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7895" r="-100533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0667" r="-100533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E51EA-B2FE-4A88-8AF5-3F3C43449126}"/>
              </a:ext>
            </a:extLst>
          </p:cNvPr>
          <p:cNvCxnSpPr>
            <a:cxnSpLocks/>
          </p:cNvCxnSpPr>
          <p:nvPr/>
        </p:nvCxnSpPr>
        <p:spPr>
          <a:xfrm flipV="1">
            <a:off x="1523450" y="2914763"/>
            <a:ext cx="0" cy="3657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63EFD5-BDC2-4566-829D-AA4F57DF79BC}"/>
              </a:ext>
            </a:extLst>
          </p:cNvPr>
          <p:cNvCxnSpPr>
            <a:cxnSpLocks/>
          </p:cNvCxnSpPr>
          <p:nvPr/>
        </p:nvCxnSpPr>
        <p:spPr>
          <a:xfrm>
            <a:off x="1523449" y="4919283"/>
            <a:ext cx="91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BCFC4DD7-81D5-40E4-B17E-0DB3B8E261C1}"/>
              </a:ext>
            </a:extLst>
          </p:cNvPr>
          <p:cNvSpPr>
            <a:spLocks noChangeAspect="1"/>
          </p:cNvSpPr>
          <p:nvPr/>
        </p:nvSpPr>
        <p:spPr>
          <a:xfrm>
            <a:off x="9230988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8EAB0BC-E108-46E9-A8A3-7E44D39B09EE}"/>
              </a:ext>
            </a:extLst>
          </p:cNvPr>
          <p:cNvSpPr>
            <a:spLocks noChangeAspect="1"/>
          </p:cNvSpPr>
          <p:nvPr/>
        </p:nvSpPr>
        <p:spPr>
          <a:xfrm>
            <a:off x="3180727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D58A3B77-B680-4648-8244-9EE3184B83FE}"/>
              </a:ext>
            </a:extLst>
          </p:cNvPr>
          <p:cNvSpPr>
            <a:spLocks noChangeAspect="1"/>
          </p:cNvSpPr>
          <p:nvPr/>
        </p:nvSpPr>
        <p:spPr>
          <a:xfrm>
            <a:off x="2316404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80863434-D64E-427D-89E5-341049B3F468}"/>
              </a:ext>
            </a:extLst>
          </p:cNvPr>
          <p:cNvSpPr>
            <a:spLocks noChangeAspect="1"/>
          </p:cNvSpPr>
          <p:nvPr/>
        </p:nvSpPr>
        <p:spPr>
          <a:xfrm>
            <a:off x="6638019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7BC26A5F-743D-48F3-97F6-429F819D6DF7}"/>
              </a:ext>
            </a:extLst>
          </p:cNvPr>
          <p:cNvSpPr>
            <a:spLocks noChangeAspect="1"/>
          </p:cNvSpPr>
          <p:nvPr/>
        </p:nvSpPr>
        <p:spPr>
          <a:xfrm>
            <a:off x="8366665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0DFD80C-9E33-4C27-AB56-11500E973A45}"/>
              </a:ext>
            </a:extLst>
          </p:cNvPr>
          <p:cNvSpPr>
            <a:spLocks noChangeAspect="1"/>
          </p:cNvSpPr>
          <p:nvPr/>
        </p:nvSpPr>
        <p:spPr>
          <a:xfrm>
            <a:off x="10095311" y="577558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F7A3452D-1041-471B-9E85-C8F6C32CA64B}"/>
              </a:ext>
            </a:extLst>
          </p:cNvPr>
          <p:cNvSpPr>
            <a:spLocks noChangeAspect="1"/>
          </p:cNvSpPr>
          <p:nvPr/>
        </p:nvSpPr>
        <p:spPr>
          <a:xfrm>
            <a:off x="4045050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A99D4C2-9830-4FF6-BA10-6DBB4F367AC8}"/>
              </a:ext>
            </a:extLst>
          </p:cNvPr>
          <p:cNvSpPr>
            <a:spLocks noChangeAspect="1"/>
          </p:cNvSpPr>
          <p:nvPr/>
        </p:nvSpPr>
        <p:spPr>
          <a:xfrm>
            <a:off x="5773696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BB53BB62-EB73-46DD-9291-262ED9EC0DC3}"/>
              </a:ext>
            </a:extLst>
          </p:cNvPr>
          <p:cNvSpPr>
            <a:spLocks noChangeAspect="1"/>
          </p:cNvSpPr>
          <p:nvPr/>
        </p:nvSpPr>
        <p:spPr>
          <a:xfrm>
            <a:off x="4909373" y="57657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5224C800-040F-47C1-9544-0BE776C5092E}"/>
              </a:ext>
            </a:extLst>
          </p:cNvPr>
          <p:cNvSpPr>
            <a:spLocks noChangeAspect="1"/>
          </p:cNvSpPr>
          <p:nvPr/>
        </p:nvSpPr>
        <p:spPr>
          <a:xfrm>
            <a:off x="7502342" y="390745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/>
              <p:nvPr/>
            </p:nvSpPr>
            <p:spPr>
              <a:xfrm>
                <a:off x="10484130" y="4941473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30" y="4941473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/>
              <p:nvPr/>
            </p:nvSpPr>
            <p:spPr>
              <a:xfrm>
                <a:off x="1212279" y="305285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79" y="3052854"/>
                <a:ext cx="186718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C23437-2E74-4C14-9DC4-F25FF5200825}"/>
              </a:ext>
            </a:extLst>
          </p:cNvPr>
          <p:cNvSpPr txBox="1"/>
          <p:nvPr/>
        </p:nvSpPr>
        <p:spPr>
          <a:xfrm>
            <a:off x="2228218" y="4919283"/>
            <a:ext cx="859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1              2              3              4               5              6              7               8              9             10</a:t>
            </a:r>
            <a:endParaRPr lang="zh-CN" altLang="en-US" dirty="0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F9FC2665-F0E0-491E-9169-D56A0222574F}"/>
              </a:ext>
            </a:extLst>
          </p:cNvPr>
          <p:cNvSpPr>
            <a:spLocks noChangeAspect="1"/>
          </p:cNvSpPr>
          <p:nvPr/>
        </p:nvSpPr>
        <p:spPr>
          <a:xfrm>
            <a:off x="9230988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32FB42F5-09BD-4FC5-9793-A1C8120FDA21}"/>
              </a:ext>
            </a:extLst>
          </p:cNvPr>
          <p:cNvSpPr>
            <a:spLocks noChangeAspect="1"/>
          </p:cNvSpPr>
          <p:nvPr/>
        </p:nvSpPr>
        <p:spPr>
          <a:xfrm>
            <a:off x="3180727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604F13D-9277-4024-AF13-00957F97B996}"/>
              </a:ext>
            </a:extLst>
          </p:cNvPr>
          <p:cNvSpPr>
            <a:spLocks noChangeAspect="1"/>
          </p:cNvSpPr>
          <p:nvPr/>
        </p:nvSpPr>
        <p:spPr>
          <a:xfrm>
            <a:off x="2316404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6A154C2-5057-4E73-B979-1066B033B6ED}"/>
              </a:ext>
            </a:extLst>
          </p:cNvPr>
          <p:cNvSpPr>
            <a:spLocks noChangeAspect="1"/>
          </p:cNvSpPr>
          <p:nvPr/>
        </p:nvSpPr>
        <p:spPr>
          <a:xfrm>
            <a:off x="8366665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61B6F48D-758F-4999-B92F-38C788B48152}"/>
              </a:ext>
            </a:extLst>
          </p:cNvPr>
          <p:cNvSpPr>
            <a:spLocks noChangeAspect="1"/>
          </p:cNvSpPr>
          <p:nvPr/>
        </p:nvSpPr>
        <p:spPr>
          <a:xfrm>
            <a:off x="4045050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131E3674-5E9C-404D-995C-04BDD848A0FF}"/>
              </a:ext>
            </a:extLst>
          </p:cNvPr>
          <p:cNvSpPr>
            <a:spLocks noChangeAspect="1"/>
          </p:cNvSpPr>
          <p:nvPr/>
        </p:nvSpPr>
        <p:spPr>
          <a:xfrm>
            <a:off x="7502342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6C408A18-11B7-4722-9C14-E700AE5CE36D}"/>
              </a:ext>
            </a:extLst>
          </p:cNvPr>
          <p:cNvSpPr>
            <a:spLocks noChangeAspect="1"/>
          </p:cNvSpPr>
          <p:nvPr/>
        </p:nvSpPr>
        <p:spPr>
          <a:xfrm>
            <a:off x="6638019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361E652E-B45B-4857-AE48-15768A917802}"/>
              </a:ext>
            </a:extLst>
          </p:cNvPr>
          <p:cNvSpPr>
            <a:spLocks noChangeAspect="1"/>
          </p:cNvSpPr>
          <p:nvPr/>
        </p:nvSpPr>
        <p:spPr>
          <a:xfrm>
            <a:off x="10095311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A8A4CACD-0EC3-4375-8E13-B1C7B88730FD}"/>
              </a:ext>
            </a:extLst>
          </p:cNvPr>
          <p:cNvSpPr>
            <a:spLocks noChangeAspect="1"/>
          </p:cNvSpPr>
          <p:nvPr/>
        </p:nvSpPr>
        <p:spPr>
          <a:xfrm>
            <a:off x="5773696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5C74B1FF-D603-4E28-9660-FFAE5E7BD464}"/>
              </a:ext>
            </a:extLst>
          </p:cNvPr>
          <p:cNvSpPr>
            <a:spLocks noChangeAspect="1"/>
          </p:cNvSpPr>
          <p:nvPr/>
        </p:nvSpPr>
        <p:spPr>
          <a:xfrm>
            <a:off x="4909373" y="4874058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73B5F79-1546-4963-9469-9D331E596FC8}"/>
              </a:ext>
            </a:extLst>
          </p:cNvPr>
          <p:cNvCxnSpPr>
            <a:cxnSpLocks/>
          </p:cNvCxnSpPr>
          <p:nvPr/>
        </p:nvCxnSpPr>
        <p:spPr>
          <a:xfrm>
            <a:off x="1809135" y="3628104"/>
            <a:ext cx="8674995" cy="2576052"/>
          </a:xfrm>
          <a:prstGeom prst="bentConnector3">
            <a:avLst>
              <a:gd name="adj1" fmla="val 32206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/>
              <p:nvPr/>
            </p:nvSpPr>
            <p:spPr>
              <a:xfrm>
                <a:off x="1842079" y="3207947"/>
                <a:ext cx="23457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=0.4236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79" y="3207947"/>
                <a:ext cx="23457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03AD15BD-5D25-4315-9D68-C32BC629914A}"/>
              </a:ext>
            </a:extLst>
          </p:cNvPr>
          <p:cNvCxnSpPr>
            <a:cxnSpLocks/>
          </p:cNvCxnSpPr>
          <p:nvPr/>
        </p:nvCxnSpPr>
        <p:spPr>
          <a:xfrm>
            <a:off x="1809135" y="3052854"/>
            <a:ext cx="8674994" cy="3347946"/>
          </a:xfrm>
          <a:prstGeom prst="bentConnector3">
            <a:avLst>
              <a:gd name="adj1" fmla="val 91369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/>
              <p:nvPr/>
            </p:nvSpPr>
            <p:spPr>
              <a:xfrm>
                <a:off x="5263769" y="2633007"/>
                <a:ext cx="23576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=0.6496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769" y="2633007"/>
                <a:ext cx="235763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E821623E-6B31-40D0-8C3A-9DB104F2A7F2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8C888E0-7F78-40E8-98A9-60487D2DFD2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5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962695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</m:t>
                                </m:r>
                                <m:r>
                                  <a:rPr lang="zh-CN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0717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962695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2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1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312000" r="-1005333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C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1" kern="1200" dirty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07171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206476" y="2147547"/>
                <a:ext cx="1096384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次循环的第三次循环，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3.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在权重给定的训练数据上，最优门限为？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" y="2147547"/>
                <a:ext cx="10963846" cy="984885"/>
              </a:xfrm>
              <a:prstGeom prst="rect">
                <a:avLst/>
              </a:prstGeom>
              <a:blipFill>
                <a:blip r:embed="rId3"/>
                <a:stretch>
                  <a:fillRect l="-890" t="-4938" b="-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052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710510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</m:t>
                                </m:r>
                                <m:r>
                                  <a:rPr lang="zh-CN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0717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710510"/>
                  </p:ext>
                </p:extLst>
              </p:nvPr>
            </p:nvGraphicFramePr>
            <p:xfrm>
              <a:off x="1398997" y="81100"/>
              <a:ext cx="10075252" cy="18288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2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1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312000" r="-1005333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1.667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1.060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kern="1200" dirty="0">
                              <a:solidFill>
                                <a:schemeClr val="dk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0.455</a:t>
                          </a:r>
                          <a:endParaRPr lang="zh-CN" altLang="en-US" sz="2000" b="0" kern="1200" dirty="0">
                            <a:solidFill>
                              <a:schemeClr val="dk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07171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206476" y="2147547"/>
                <a:ext cx="10963846" cy="403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次循环的第三次循环，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3.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在权重给定的训练数据上，最优门限为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6.5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，最优分类器为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&lt;6.5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&gt;6.5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训练误差为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=0.0455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×4=0.1820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分类器权重为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≈0.7514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更新训练数据权重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=1,2,⋯10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102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065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065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065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0.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" y="2147547"/>
                <a:ext cx="10963846" cy="4030975"/>
              </a:xfrm>
              <a:prstGeom prst="rect">
                <a:avLst/>
              </a:prstGeom>
              <a:blipFill>
                <a:blip r:embed="rId3"/>
                <a:stretch>
                  <a:fillRect l="-890" t="-1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67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016994"/>
                  </p:ext>
                </p:extLst>
              </p:nvPr>
            </p:nvGraphicFramePr>
            <p:xfrm>
              <a:off x="1398997" y="946339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016994"/>
                  </p:ext>
                </p:extLst>
              </p:nvPr>
            </p:nvGraphicFramePr>
            <p:xfrm>
              <a:off x="1398997" y="946339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E51EA-B2FE-4A88-8AF5-3F3C43449126}"/>
              </a:ext>
            </a:extLst>
          </p:cNvPr>
          <p:cNvCxnSpPr>
            <a:cxnSpLocks/>
          </p:cNvCxnSpPr>
          <p:nvPr/>
        </p:nvCxnSpPr>
        <p:spPr>
          <a:xfrm flipV="1">
            <a:off x="1523450" y="2737782"/>
            <a:ext cx="0" cy="3657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63EFD5-BDC2-4566-829D-AA4F57DF79BC}"/>
              </a:ext>
            </a:extLst>
          </p:cNvPr>
          <p:cNvCxnSpPr>
            <a:cxnSpLocks/>
          </p:cNvCxnSpPr>
          <p:nvPr/>
        </p:nvCxnSpPr>
        <p:spPr>
          <a:xfrm>
            <a:off x="1523449" y="4742302"/>
            <a:ext cx="91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BCFC4DD7-81D5-40E4-B17E-0DB3B8E261C1}"/>
              </a:ext>
            </a:extLst>
          </p:cNvPr>
          <p:cNvSpPr>
            <a:spLocks noChangeAspect="1"/>
          </p:cNvSpPr>
          <p:nvPr/>
        </p:nvSpPr>
        <p:spPr>
          <a:xfrm>
            <a:off x="9230988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8EAB0BC-E108-46E9-A8A3-7E44D39B09EE}"/>
              </a:ext>
            </a:extLst>
          </p:cNvPr>
          <p:cNvSpPr>
            <a:spLocks noChangeAspect="1"/>
          </p:cNvSpPr>
          <p:nvPr/>
        </p:nvSpPr>
        <p:spPr>
          <a:xfrm>
            <a:off x="3180727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D58A3B77-B680-4648-8244-9EE3184B83FE}"/>
              </a:ext>
            </a:extLst>
          </p:cNvPr>
          <p:cNvSpPr>
            <a:spLocks noChangeAspect="1"/>
          </p:cNvSpPr>
          <p:nvPr/>
        </p:nvSpPr>
        <p:spPr>
          <a:xfrm>
            <a:off x="2316404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80863434-D64E-427D-89E5-341049B3F468}"/>
              </a:ext>
            </a:extLst>
          </p:cNvPr>
          <p:cNvSpPr>
            <a:spLocks noChangeAspect="1"/>
          </p:cNvSpPr>
          <p:nvPr/>
        </p:nvSpPr>
        <p:spPr>
          <a:xfrm>
            <a:off x="6638019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7BC26A5F-743D-48F3-97F6-429F819D6DF7}"/>
              </a:ext>
            </a:extLst>
          </p:cNvPr>
          <p:cNvSpPr>
            <a:spLocks noChangeAspect="1"/>
          </p:cNvSpPr>
          <p:nvPr/>
        </p:nvSpPr>
        <p:spPr>
          <a:xfrm>
            <a:off x="8366665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0DFD80C-9E33-4C27-AB56-11500E973A45}"/>
              </a:ext>
            </a:extLst>
          </p:cNvPr>
          <p:cNvSpPr>
            <a:spLocks noChangeAspect="1"/>
          </p:cNvSpPr>
          <p:nvPr/>
        </p:nvSpPr>
        <p:spPr>
          <a:xfrm>
            <a:off x="10095311" y="559860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F7A3452D-1041-471B-9E85-C8F6C32CA64B}"/>
              </a:ext>
            </a:extLst>
          </p:cNvPr>
          <p:cNvSpPr>
            <a:spLocks noChangeAspect="1"/>
          </p:cNvSpPr>
          <p:nvPr/>
        </p:nvSpPr>
        <p:spPr>
          <a:xfrm>
            <a:off x="4045050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A99D4C2-9830-4FF6-BA10-6DBB4F367AC8}"/>
              </a:ext>
            </a:extLst>
          </p:cNvPr>
          <p:cNvSpPr>
            <a:spLocks noChangeAspect="1"/>
          </p:cNvSpPr>
          <p:nvPr/>
        </p:nvSpPr>
        <p:spPr>
          <a:xfrm>
            <a:off x="5773696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BB53BB62-EB73-46DD-9291-262ED9EC0DC3}"/>
              </a:ext>
            </a:extLst>
          </p:cNvPr>
          <p:cNvSpPr>
            <a:spLocks noChangeAspect="1"/>
          </p:cNvSpPr>
          <p:nvPr/>
        </p:nvSpPr>
        <p:spPr>
          <a:xfrm>
            <a:off x="4909373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5224C800-040F-47C1-9544-0BE776C5092E}"/>
              </a:ext>
            </a:extLst>
          </p:cNvPr>
          <p:cNvSpPr>
            <a:spLocks noChangeAspect="1"/>
          </p:cNvSpPr>
          <p:nvPr/>
        </p:nvSpPr>
        <p:spPr>
          <a:xfrm>
            <a:off x="7502342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/>
              <p:nvPr/>
            </p:nvSpPr>
            <p:spPr>
              <a:xfrm>
                <a:off x="10484130" y="476449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30" y="4764492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/>
              <p:nvPr/>
            </p:nvSpPr>
            <p:spPr>
              <a:xfrm>
                <a:off x="1212279" y="287587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79" y="2875873"/>
                <a:ext cx="186718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C23437-2E74-4C14-9DC4-F25FF5200825}"/>
              </a:ext>
            </a:extLst>
          </p:cNvPr>
          <p:cNvSpPr txBox="1"/>
          <p:nvPr/>
        </p:nvSpPr>
        <p:spPr>
          <a:xfrm>
            <a:off x="2228218" y="4742302"/>
            <a:ext cx="859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1              2              3              4               5              6              7               8              9             10</a:t>
            </a:r>
            <a:endParaRPr lang="zh-CN" altLang="en-US" dirty="0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F9FC2665-F0E0-491E-9169-D56A0222574F}"/>
              </a:ext>
            </a:extLst>
          </p:cNvPr>
          <p:cNvSpPr>
            <a:spLocks noChangeAspect="1"/>
          </p:cNvSpPr>
          <p:nvPr/>
        </p:nvSpPr>
        <p:spPr>
          <a:xfrm>
            <a:off x="9230988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32FB42F5-09BD-4FC5-9793-A1C8120FDA21}"/>
              </a:ext>
            </a:extLst>
          </p:cNvPr>
          <p:cNvSpPr>
            <a:spLocks noChangeAspect="1"/>
          </p:cNvSpPr>
          <p:nvPr/>
        </p:nvSpPr>
        <p:spPr>
          <a:xfrm>
            <a:off x="3180727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604F13D-9277-4024-AF13-00957F97B996}"/>
              </a:ext>
            </a:extLst>
          </p:cNvPr>
          <p:cNvSpPr>
            <a:spLocks noChangeAspect="1"/>
          </p:cNvSpPr>
          <p:nvPr/>
        </p:nvSpPr>
        <p:spPr>
          <a:xfrm>
            <a:off x="2316404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6A154C2-5057-4E73-B979-1066B033B6ED}"/>
              </a:ext>
            </a:extLst>
          </p:cNvPr>
          <p:cNvSpPr>
            <a:spLocks noChangeAspect="1"/>
          </p:cNvSpPr>
          <p:nvPr/>
        </p:nvSpPr>
        <p:spPr>
          <a:xfrm>
            <a:off x="8366665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61B6F48D-758F-4999-B92F-38C788B48152}"/>
              </a:ext>
            </a:extLst>
          </p:cNvPr>
          <p:cNvSpPr>
            <a:spLocks noChangeAspect="1"/>
          </p:cNvSpPr>
          <p:nvPr/>
        </p:nvSpPr>
        <p:spPr>
          <a:xfrm>
            <a:off x="4045050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131E3674-5E9C-404D-995C-04BDD848A0FF}"/>
              </a:ext>
            </a:extLst>
          </p:cNvPr>
          <p:cNvSpPr>
            <a:spLocks noChangeAspect="1"/>
          </p:cNvSpPr>
          <p:nvPr/>
        </p:nvSpPr>
        <p:spPr>
          <a:xfrm>
            <a:off x="7502342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6C408A18-11B7-4722-9C14-E700AE5CE36D}"/>
              </a:ext>
            </a:extLst>
          </p:cNvPr>
          <p:cNvSpPr>
            <a:spLocks noChangeAspect="1"/>
          </p:cNvSpPr>
          <p:nvPr/>
        </p:nvSpPr>
        <p:spPr>
          <a:xfrm>
            <a:off x="6638019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361E652E-B45B-4857-AE48-15768A917802}"/>
              </a:ext>
            </a:extLst>
          </p:cNvPr>
          <p:cNvSpPr>
            <a:spLocks noChangeAspect="1"/>
          </p:cNvSpPr>
          <p:nvPr/>
        </p:nvSpPr>
        <p:spPr>
          <a:xfrm>
            <a:off x="10095311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A8A4CACD-0EC3-4375-8E13-B1C7B88730FD}"/>
              </a:ext>
            </a:extLst>
          </p:cNvPr>
          <p:cNvSpPr>
            <a:spLocks noChangeAspect="1"/>
          </p:cNvSpPr>
          <p:nvPr/>
        </p:nvSpPr>
        <p:spPr>
          <a:xfrm>
            <a:off x="5773696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5C74B1FF-D603-4E28-9660-FFAE5E7BD464}"/>
              </a:ext>
            </a:extLst>
          </p:cNvPr>
          <p:cNvSpPr>
            <a:spLocks noChangeAspect="1"/>
          </p:cNvSpPr>
          <p:nvPr/>
        </p:nvSpPr>
        <p:spPr>
          <a:xfrm>
            <a:off x="4909373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73B5F79-1546-4963-9469-9D331E596FC8}"/>
              </a:ext>
            </a:extLst>
          </p:cNvPr>
          <p:cNvCxnSpPr>
            <a:cxnSpLocks/>
          </p:cNvCxnSpPr>
          <p:nvPr/>
        </p:nvCxnSpPr>
        <p:spPr>
          <a:xfrm>
            <a:off x="1809135" y="3451123"/>
            <a:ext cx="8674995" cy="2576052"/>
          </a:xfrm>
          <a:prstGeom prst="bentConnector3">
            <a:avLst>
              <a:gd name="adj1" fmla="val 32206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/>
              <p:nvPr/>
            </p:nvSpPr>
            <p:spPr>
              <a:xfrm>
                <a:off x="1842079" y="3030966"/>
                <a:ext cx="23457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=0.4236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79" y="3030966"/>
                <a:ext cx="23457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03AD15BD-5D25-4315-9D68-C32BC629914A}"/>
              </a:ext>
            </a:extLst>
          </p:cNvPr>
          <p:cNvCxnSpPr>
            <a:cxnSpLocks/>
          </p:cNvCxnSpPr>
          <p:nvPr/>
        </p:nvCxnSpPr>
        <p:spPr>
          <a:xfrm>
            <a:off x="1809135" y="2875873"/>
            <a:ext cx="8674994" cy="3347946"/>
          </a:xfrm>
          <a:prstGeom prst="bentConnector3">
            <a:avLst>
              <a:gd name="adj1" fmla="val 91369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/>
              <p:nvPr/>
            </p:nvSpPr>
            <p:spPr>
              <a:xfrm>
                <a:off x="5263769" y="2456026"/>
                <a:ext cx="23576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=0.6496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769" y="2456026"/>
                <a:ext cx="235763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826E5B-A074-4CD2-BB3A-1A925F751A38}"/>
              </a:ext>
            </a:extLst>
          </p:cNvPr>
          <p:cNvCxnSpPr>
            <a:cxnSpLocks/>
          </p:cNvCxnSpPr>
          <p:nvPr/>
        </p:nvCxnSpPr>
        <p:spPr>
          <a:xfrm flipV="1">
            <a:off x="1927123" y="3060136"/>
            <a:ext cx="8740326" cy="3246387"/>
          </a:xfrm>
          <a:prstGeom prst="bentConnector3">
            <a:avLst>
              <a:gd name="adj1" fmla="val 59899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05F040B-9608-45E5-BD77-FEED20904751}"/>
                  </a:ext>
                </a:extLst>
              </p:cNvPr>
              <p:cNvSpPr/>
              <p:nvPr/>
            </p:nvSpPr>
            <p:spPr>
              <a:xfrm>
                <a:off x="4945949" y="6306523"/>
                <a:ext cx="23576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=0.7514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05F040B-9608-45E5-BD77-FEED20904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49" y="6306523"/>
                <a:ext cx="2357633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DC62AA86-E1A2-4424-825D-AB509A940824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53C342E-E99F-4B1C-8557-C2234B49EE8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28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33723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5B5D9B-C4C3-4E93-B977-900E28CE9362}"/>
              </a:ext>
            </a:extLst>
          </p:cNvPr>
          <p:cNvSpPr txBox="1"/>
          <p:nvPr/>
        </p:nvSpPr>
        <p:spPr>
          <a:xfrm>
            <a:off x="613983" y="1383181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5669270"/>
                  </p:ext>
                </p:extLst>
              </p:nvPr>
            </p:nvGraphicFramePr>
            <p:xfrm>
              <a:off x="1398997" y="1521972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5669270"/>
                  </p:ext>
                </p:extLst>
              </p:nvPr>
            </p:nvGraphicFramePr>
            <p:xfrm>
              <a:off x="1398997" y="1521972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7895" r="-100533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0667" r="-100533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/>
              <p:nvPr/>
            </p:nvSpPr>
            <p:spPr>
              <a:xfrm>
                <a:off x="206476" y="3320564"/>
                <a:ext cx="10963846" cy="175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最终分类器为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          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sign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                                        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sign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0.4326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0.6496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0.7514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4C82F-FC38-4131-9B3C-E52BF361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" y="3320564"/>
                <a:ext cx="10963846" cy="1757019"/>
              </a:xfrm>
              <a:prstGeom prst="rect">
                <a:avLst/>
              </a:prstGeom>
              <a:blipFill>
                <a:blip r:embed="rId3"/>
                <a:stretch>
                  <a:fillRect l="-890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6A1433A-9A54-4384-AF20-790185F6F574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E984E17-C847-41E5-BF2A-D4B088705AF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68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98997" y="946339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674D3F7-CE03-4D9F-A68D-AEAF94D636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98997" y="946339"/>
              <a:ext cx="10075252" cy="13716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915932">
                      <a:extLst>
                        <a:ext uri="{9D8B030D-6E8A-4147-A177-3AD203B41FA5}">
                          <a16:colId xmlns:a16="http://schemas.microsoft.com/office/drawing/2014/main" val="211589169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159907883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492368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4154148367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096536369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752796060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810848303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61323204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174789508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3901293166"/>
                        </a:ext>
                      </a:extLst>
                    </a:gridCol>
                    <a:gridCol w="915932">
                      <a:extLst>
                        <a:ext uri="{9D8B030D-6E8A-4147-A177-3AD203B41FA5}">
                          <a16:colId xmlns:a16="http://schemas.microsoft.com/office/drawing/2014/main" val="23362196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序号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9486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109211" r="-100533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3239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7" t="-212000" r="-100533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4738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E51EA-B2FE-4A88-8AF5-3F3C43449126}"/>
              </a:ext>
            </a:extLst>
          </p:cNvPr>
          <p:cNvCxnSpPr>
            <a:cxnSpLocks/>
          </p:cNvCxnSpPr>
          <p:nvPr/>
        </p:nvCxnSpPr>
        <p:spPr>
          <a:xfrm flipV="1">
            <a:off x="1523450" y="2737782"/>
            <a:ext cx="0" cy="3657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63EFD5-BDC2-4566-829D-AA4F57DF79BC}"/>
              </a:ext>
            </a:extLst>
          </p:cNvPr>
          <p:cNvCxnSpPr>
            <a:cxnSpLocks/>
          </p:cNvCxnSpPr>
          <p:nvPr/>
        </p:nvCxnSpPr>
        <p:spPr>
          <a:xfrm>
            <a:off x="1523449" y="4742302"/>
            <a:ext cx="91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BCFC4DD7-81D5-40E4-B17E-0DB3B8E261C1}"/>
              </a:ext>
            </a:extLst>
          </p:cNvPr>
          <p:cNvSpPr>
            <a:spLocks noChangeAspect="1"/>
          </p:cNvSpPr>
          <p:nvPr/>
        </p:nvSpPr>
        <p:spPr>
          <a:xfrm>
            <a:off x="9230988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8EAB0BC-E108-46E9-A8A3-7E44D39B09EE}"/>
              </a:ext>
            </a:extLst>
          </p:cNvPr>
          <p:cNvSpPr>
            <a:spLocks noChangeAspect="1"/>
          </p:cNvSpPr>
          <p:nvPr/>
        </p:nvSpPr>
        <p:spPr>
          <a:xfrm>
            <a:off x="3180727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D58A3B77-B680-4648-8244-9EE3184B83FE}"/>
              </a:ext>
            </a:extLst>
          </p:cNvPr>
          <p:cNvSpPr>
            <a:spLocks noChangeAspect="1"/>
          </p:cNvSpPr>
          <p:nvPr/>
        </p:nvSpPr>
        <p:spPr>
          <a:xfrm>
            <a:off x="2316404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80863434-D64E-427D-89E5-341049B3F468}"/>
              </a:ext>
            </a:extLst>
          </p:cNvPr>
          <p:cNvSpPr>
            <a:spLocks noChangeAspect="1"/>
          </p:cNvSpPr>
          <p:nvPr/>
        </p:nvSpPr>
        <p:spPr>
          <a:xfrm>
            <a:off x="6638019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7BC26A5F-743D-48F3-97F6-429F819D6DF7}"/>
              </a:ext>
            </a:extLst>
          </p:cNvPr>
          <p:cNvSpPr>
            <a:spLocks noChangeAspect="1"/>
          </p:cNvSpPr>
          <p:nvPr/>
        </p:nvSpPr>
        <p:spPr>
          <a:xfrm>
            <a:off x="8366665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0DFD80C-9E33-4C27-AB56-11500E973A45}"/>
              </a:ext>
            </a:extLst>
          </p:cNvPr>
          <p:cNvSpPr>
            <a:spLocks noChangeAspect="1"/>
          </p:cNvSpPr>
          <p:nvPr/>
        </p:nvSpPr>
        <p:spPr>
          <a:xfrm>
            <a:off x="10095311" y="559860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F7A3452D-1041-471B-9E85-C8F6C32CA64B}"/>
              </a:ext>
            </a:extLst>
          </p:cNvPr>
          <p:cNvSpPr>
            <a:spLocks noChangeAspect="1"/>
          </p:cNvSpPr>
          <p:nvPr/>
        </p:nvSpPr>
        <p:spPr>
          <a:xfrm>
            <a:off x="4045050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A99D4C2-9830-4FF6-BA10-6DBB4F367AC8}"/>
              </a:ext>
            </a:extLst>
          </p:cNvPr>
          <p:cNvSpPr>
            <a:spLocks noChangeAspect="1"/>
          </p:cNvSpPr>
          <p:nvPr/>
        </p:nvSpPr>
        <p:spPr>
          <a:xfrm>
            <a:off x="5773696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BB53BB62-EB73-46DD-9291-262ED9EC0DC3}"/>
              </a:ext>
            </a:extLst>
          </p:cNvPr>
          <p:cNvSpPr>
            <a:spLocks noChangeAspect="1"/>
          </p:cNvSpPr>
          <p:nvPr/>
        </p:nvSpPr>
        <p:spPr>
          <a:xfrm>
            <a:off x="4909373" y="558877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5224C800-040F-47C1-9544-0BE776C5092E}"/>
              </a:ext>
            </a:extLst>
          </p:cNvPr>
          <p:cNvSpPr>
            <a:spLocks noChangeAspect="1"/>
          </p:cNvSpPr>
          <p:nvPr/>
        </p:nvSpPr>
        <p:spPr>
          <a:xfrm>
            <a:off x="7502342" y="37304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/>
              <p:nvPr/>
            </p:nvSpPr>
            <p:spPr>
              <a:xfrm>
                <a:off x="10484130" y="476449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254FF3-5CB5-4856-89CD-4C6F6A7E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30" y="4764492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/>
              <p:nvPr/>
            </p:nvSpPr>
            <p:spPr>
              <a:xfrm>
                <a:off x="1212279" y="287587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76A913-A6AE-4ABC-B15C-0AF29E11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79" y="2875873"/>
                <a:ext cx="186718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C23437-2E74-4C14-9DC4-F25FF5200825}"/>
              </a:ext>
            </a:extLst>
          </p:cNvPr>
          <p:cNvSpPr txBox="1"/>
          <p:nvPr/>
        </p:nvSpPr>
        <p:spPr>
          <a:xfrm>
            <a:off x="2228218" y="4742302"/>
            <a:ext cx="859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1              2              3              4               5              6              7               8              9             10</a:t>
            </a:r>
            <a:endParaRPr lang="zh-CN" altLang="en-US" dirty="0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F9FC2665-F0E0-491E-9169-D56A0222574F}"/>
              </a:ext>
            </a:extLst>
          </p:cNvPr>
          <p:cNvSpPr>
            <a:spLocks noChangeAspect="1"/>
          </p:cNvSpPr>
          <p:nvPr/>
        </p:nvSpPr>
        <p:spPr>
          <a:xfrm>
            <a:off x="9230988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32FB42F5-09BD-4FC5-9793-A1C8120FDA21}"/>
              </a:ext>
            </a:extLst>
          </p:cNvPr>
          <p:cNvSpPr>
            <a:spLocks noChangeAspect="1"/>
          </p:cNvSpPr>
          <p:nvPr/>
        </p:nvSpPr>
        <p:spPr>
          <a:xfrm>
            <a:off x="3180727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604F13D-9277-4024-AF13-00957F97B996}"/>
              </a:ext>
            </a:extLst>
          </p:cNvPr>
          <p:cNvSpPr>
            <a:spLocks noChangeAspect="1"/>
          </p:cNvSpPr>
          <p:nvPr/>
        </p:nvSpPr>
        <p:spPr>
          <a:xfrm>
            <a:off x="2316404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6A154C2-5057-4E73-B979-1066B033B6ED}"/>
              </a:ext>
            </a:extLst>
          </p:cNvPr>
          <p:cNvSpPr>
            <a:spLocks noChangeAspect="1"/>
          </p:cNvSpPr>
          <p:nvPr/>
        </p:nvSpPr>
        <p:spPr>
          <a:xfrm>
            <a:off x="8366665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61B6F48D-758F-4999-B92F-38C788B48152}"/>
              </a:ext>
            </a:extLst>
          </p:cNvPr>
          <p:cNvSpPr>
            <a:spLocks noChangeAspect="1"/>
          </p:cNvSpPr>
          <p:nvPr/>
        </p:nvSpPr>
        <p:spPr>
          <a:xfrm>
            <a:off x="4045050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131E3674-5E9C-404D-995C-04BDD848A0FF}"/>
              </a:ext>
            </a:extLst>
          </p:cNvPr>
          <p:cNvSpPr>
            <a:spLocks noChangeAspect="1"/>
          </p:cNvSpPr>
          <p:nvPr/>
        </p:nvSpPr>
        <p:spPr>
          <a:xfrm>
            <a:off x="7502342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6C408A18-11B7-4722-9C14-E700AE5CE36D}"/>
              </a:ext>
            </a:extLst>
          </p:cNvPr>
          <p:cNvSpPr>
            <a:spLocks noChangeAspect="1"/>
          </p:cNvSpPr>
          <p:nvPr/>
        </p:nvSpPr>
        <p:spPr>
          <a:xfrm>
            <a:off x="6638019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361E652E-B45B-4857-AE48-15768A917802}"/>
              </a:ext>
            </a:extLst>
          </p:cNvPr>
          <p:cNvSpPr>
            <a:spLocks noChangeAspect="1"/>
          </p:cNvSpPr>
          <p:nvPr/>
        </p:nvSpPr>
        <p:spPr>
          <a:xfrm>
            <a:off x="10095311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A8A4CACD-0EC3-4375-8E13-B1C7B88730FD}"/>
              </a:ext>
            </a:extLst>
          </p:cNvPr>
          <p:cNvSpPr>
            <a:spLocks noChangeAspect="1"/>
          </p:cNvSpPr>
          <p:nvPr/>
        </p:nvSpPr>
        <p:spPr>
          <a:xfrm>
            <a:off x="5773696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5C74B1FF-D603-4E28-9660-FFAE5E7BD464}"/>
              </a:ext>
            </a:extLst>
          </p:cNvPr>
          <p:cNvSpPr>
            <a:spLocks noChangeAspect="1"/>
          </p:cNvSpPr>
          <p:nvPr/>
        </p:nvSpPr>
        <p:spPr>
          <a:xfrm>
            <a:off x="4909373" y="4697077"/>
            <a:ext cx="73152" cy="7315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73B5F79-1546-4963-9469-9D331E596FC8}"/>
              </a:ext>
            </a:extLst>
          </p:cNvPr>
          <p:cNvCxnSpPr>
            <a:cxnSpLocks/>
          </p:cNvCxnSpPr>
          <p:nvPr/>
        </p:nvCxnSpPr>
        <p:spPr>
          <a:xfrm>
            <a:off x="2230962" y="3440138"/>
            <a:ext cx="4654078" cy="2553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/>
              <p:nvPr/>
            </p:nvSpPr>
            <p:spPr>
              <a:xfrm>
                <a:off x="1763668" y="2923546"/>
                <a:ext cx="318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0.4236+0.6496&gt;0.7514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8A7915-3A3F-4F88-A03B-8AE509861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68" y="2923546"/>
                <a:ext cx="318228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/>
              <p:nvPr/>
            </p:nvSpPr>
            <p:spPr>
              <a:xfrm>
                <a:off x="6895201" y="2854545"/>
                <a:ext cx="318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0.6496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+0.7514&gt;0.4236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65C386-2B2E-4169-B288-0721FF93F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201" y="2854545"/>
                <a:ext cx="318228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05F040B-9608-45E5-BD77-FEED20904751}"/>
                  </a:ext>
                </a:extLst>
              </p:cNvPr>
              <p:cNvSpPr/>
              <p:nvPr/>
            </p:nvSpPr>
            <p:spPr>
              <a:xfrm>
                <a:off x="4182555" y="6200595"/>
                <a:ext cx="318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0.4236+0.7514&gt;0.6496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05F040B-9608-45E5-BD77-FEED20904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55" y="6200595"/>
                <a:ext cx="318228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511522C5-20E4-4E14-9E64-E08EC3AF6226}"/>
              </a:ext>
            </a:extLst>
          </p:cNvPr>
          <p:cNvCxnSpPr>
            <a:cxnSpLocks/>
          </p:cNvCxnSpPr>
          <p:nvPr/>
        </p:nvCxnSpPr>
        <p:spPr>
          <a:xfrm flipV="1">
            <a:off x="4890466" y="3465006"/>
            <a:ext cx="4394767" cy="253855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38C50B1-AA7E-4A38-9F83-46D47646FEB3}"/>
              </a:ext>
            </a:extLst>
          </p:cNvPr>
          <p:cNvCxnSpPr>
            <a:cxnSpLocks/>
          </p:cNvCxnSpPr>
          <p:nvPr/>
        </p:nvCxnSpPr>
        <p:spPr>
          <a:xfrm>
            <a:off x="7157884" y="3465006"/>
            <a:ext cx="3417905" cy="2523709"/>
          </a:xfrm>
          <a:prstGeom prst="bentConnector3">
            <a:avLst>
              <a:gd name="adj1" fmla="val 7675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A29C54E-7655-4201-933F-35FCB6B53EC8}"/>
                  </a:ext>
                </a:extLst>
              </p:cNvPr>
              <p:cNvSpPr/>
              <p:nvPr/>
            </p:nvSpPr>
            <p:spPr>
              <a:xfrm>
                <a:off x="8575538" y="6195327"/>
                <a:ext cx="318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0.4236+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0.6496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&gt;0.7514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A29C54E-7655-4201-933F-35FCB6B53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538" y="6195327"/>
                <a:ext cx="318228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7070A347-C04A-4D27-84CD-0F9C0EFE88C3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E97BA43-75CB-47FE-B8C8-E2D8C77AD7D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07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3119389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5B5D9B-C4C3-4E93-B977-900E28CE9362}"/>
              </a:ext>
            </a:extLst>
          </p:cNvPr>
          <p:cNvSpPr txBox="1"/>
          <p:nvPr/>
        </p:nvSpPr>
        <p:spPr>
          <a:xfrm>
            <a:off x="613979" y="1382015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030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F53C11-CD8E-44C0-A824-EDD6CEBC9662}"/>
                  </a:ext>
                </a:extLst>
              </p:cNvPr>
              <p:cNvSpPr txBox="1"/>
              <p:nvPr/>
            </p:nvSpPr>
            <p:spPr>
              <a:xfrm>
                <a:off x="329416" y="1091399"/>
                <a:ext cx="11665939" cy="531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算法构造一个加法模型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(additive model)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算法的损失函数为指数损失函数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算法通过“前向分布算法”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(forward stage-wise algorithm)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构造每一个弱分类器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对于二分类训练问题，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的训练误差存在上限，上限为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exp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⁡(−2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F53C11-CD8E-44C0-A824-EDD6CEBC9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" y="1091399"/>
                <a:ext cx="11665939" cy="5315558"/>
              </a:xfrm>
              <a:prstGeom prst="rect">
                <a:avLst/>
              </a:prstGeom>
              <a:blipFill>
                <a:blip r:embed="rId2"/>
                <a:stretch>
                  <a:fillRect l="-679" r="-1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A45A3C3-4C6F-4DD2-9F33-7428D1A7796A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AdaBoost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AA1C84-6039-438F-9665-F791071DEC6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0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365123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5B5D9B-C4C3-4E93-B977-900E28CE9362}"/>
              </a:ext>
            </a:extLst>
          </p:cNvPr>
          <p:cNvSpPr txBox="1"/>
          <p:nvPr/>
        </p:nvSpPr>
        <p:spPr>
          <a:xfrm>
            <a:off x="613980" y="1382015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daBoost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643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/>
              <p:nvPr/>
            </p:nvSpPr>
            <p:spPr>
              <a:xfrm>
                <a:off x="244303" y="923445"/>
                <a:ext cx="1130214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回归问题的训练数据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损失函数为平方误差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已有一个模型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，但模型预测性能并不好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在不改变已有模型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和训练数据的前提下，如何提高模型的性能？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3445"/>
                <a:ext cx="11302145" cy="2031325"/>
              </a:xfrm>
              <a:prstGeom prst="rect">
                <a:avLst/>
              </a:prstGeom>
              <a:blipFill>
                <a:blip r:embed="rId2"/>
                <a:stretch>
                  <a:fillRect l="-701" t="-2395" b="-56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6960D24-DA64-4ECE-A3B8-EFBE02577DF6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8890D96-E001-4701-8785-B7CCD4EA8EA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0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/>
              <p:nvPr/>
            </p:nvSpPr>
            <p:spPr>
              <a:xfrm>
                <a:off x="244303" y="923446"/>
                <a:ext cx="11302145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回归问题的训练数据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损失函数为均方误差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(mean squared error).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已有一个模型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，但模型预测性能并不好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在不改变已有模型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和训练数据的前提下，如何提高模型的性能？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再增加一个模型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总模型为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3446"/>
                <a:ext cx="11302145" cy="3077766"/>
              </a:xfrm>
              <a:prstGeom prst="rect">
                <a:avLst/>
              </a:prstGeom>
              <a:blipFill>
                <a:blip r:embed="rId2"/>
                <a:stretch>
                  <a:fillRect l="-701" t="-1584" b="-3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27398CA-89C6-4EEA-B955-DD0799FBD91A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1D0657-A274-45B2-922A-1EB267E9F30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04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/>
              <p:nvPr/>
            </p:nvSpPr>
            <p:spPr>
              <a:xfrm>
                <a:off x="244303" y="923445"/>
                <a:ext cx="11302145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回归问题的训练数据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损失函数为均方误差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(mean squared error).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已有一个模型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，但模型预测性能并不好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在不改变模型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和训练数据的前提下，如何提高模型的性能？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再增加一个模型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总模型为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，并希望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换而言之，希望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定义残差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，则希望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总之，利用以下训练数据训练模型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如果增加一个模型，性能还是不满足要求，那么就继续增加模型。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3445"/>
                <a:ext cx="11302145" cy="5693866"/>
              </a:xfrm>
              <a:prstGeom prst="rect">
                <a:avLst/>
              </a:prstGeom>
              <a:blipFill>
                <a:blip r:embed="rId2"/>
                <a:stretch>
                  <a:fillRect l="-701" t="-856" b="-13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1ECB4C5-E4B2-4233-ADC0-3F2257F8CBBD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4E5820D-A25D-438B-ACA7-52C06E6064B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32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/>
              <p:nvPr/>
            </p:nvSpPr>
            <p:spPr>
              <a:xfrm>
                <a:off x="244303" y="923447"/>
                <a:ext cx="11302145" cy="1689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3447"/>
                <a:ext cx="11302145" cy="1689373"/>
              </a:xfrm>
              <a:prstGeom prst="rect">
                <a:avLst/>
              </a:prstGeom>
              <a:blipFill>
                <a:blip r:embed="rId2"/>
                <a:stretch>
                  <a:fillRect l="-809" t="-28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856129B-83AA-419A-B667-FA5DA438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49" y="3078532"/>
            <a:ext cx="692086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F2FC8C5-F437-428D-A9E0-91D9CD296377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4D0CD7-E049-44C3-8DA8-F577CECC1EB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838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/>
              <p:nvPr/>
            </p:nvSpPr>
            <p:spPr>
              <a:xfrm>
                <a:off x="244303" y="923447"/>
                <a:ext cx="11302145" cy="4055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希望调整模型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使损失函数变小。把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看做一个变量，则梯度为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前面有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，所以有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的构建为拟合负“梯度”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E6D5A2-5F94-40AC-849B-0A0CB37A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3447"/>
                <a:ext cx="11302145" cy="4055854"/>
              </a:xfrm>
              <a:prstGeom prst="rect">
                <a:avLst/>
              </a:prstGeom>
              <a:blipFill>
                <a:blip r:embed="rId2"/>
                <a:stretch>
                  <a:fillRect l="-809" b="-24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F1CB32E-3D3B-4011-AD2E-FFA6477366AE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2C2DF5-D02A-426A-A437-9408EDD5363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85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8ACF223-E249-42DB-A26F-3A990659E918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6E62D1-80BA-4BD0-9052-6CCA5E3A73C5}"/>
              </a:ext>
            </a:extLst>
          </p:cNvPr>
          <p:cNvSpPr txBox="1"/>
          <p:nvPr/>
        </p:nvSpPr>
        <p:spPr>
          <a:xfrm>
            <a:off x="160324" y="924767"/>
            <a:ext cx="10322056" cy="1504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可以很容易构造分类不准确的分类器。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构造分类准确的分类器比较难。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是否可以通过组合多个分类不准的分类器，获得一个分类准确的分类器？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300F0D1-87FD-48A5-A78A-9E3F0334D2B5}"/>
              </a:ext>
            </a:extLst>
          </p:cNvPr>
          <p:cNvSpPr/>
          <p:nvPr/>
        </p:nvSpPr>
        <p:spPr>
          <a:xfrm>
            <a:off x="280162" y="3342552"/>
            <a:ext cx="11631675" cy="2962059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大概率近似正确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(Probably Approximately Correct, PAC)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如果存在一个多项式时间的学习算法可以学习到一个概念，并且准确率很高，那么称这个概念是强可学习的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如果存在一个多项式时间的学习算法可以学习到一个概念，学习的正确率仅比随机猜测略好，那么称这个概念是弱可学习的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强可学习的充分必要条件是弱可学习的（强可学习与弱可学习等价）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2FA860-D411-4B0A-A173-401FEC1C2D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412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DA4CEE20-06EA-4BE8-A5E8-D148E97F6C60}"/>
                  </a:ext>
                </a:extLst>
              </p:cNvPr>
              <p:cNvSpPr/>
              <p:nvPr/>
            </p:nvSpPr>
            <p:spPr>
              <a:xfrm>
                <a:off x="2104100" y="2557099"/>
                <a:ext cx="3264314" cy="666482"/>
              </a:xfrm>
              <a:prstGeom prst="roundRect">
                <a:avLst/>
              </a:prstGeom>
              <a:solidFill>
                <a:srgbClr val="E1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残差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DA4CEE20-06EA-4BE8-A5E8-D148E97F6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00" y="2557099"/>
                <a:ext cx="3264314" cy="666482"/>
              </a:xfrm>
              <a:prstGeom prst="roundRect">
                <a:avLst/>
              </a:prstGeom>
              <a:blipFill>
                <a:blip r:embed="rId2"/>
                <a:stretch>
                  <a:fillRect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E0F628C-6B25-4365-A86B-BFF399D73458}"/>
              </a:ext>
            </a:extLst>
          </p:cNvPr>
          <p:cNvSpPr/>
          <p:nvPr/>
        </p:nvSpPr>
        <p:spPr>
          <a:xfrm>
            <a:off x="6248396" y="2557099"/>
            <a:ext cx="3657600" cy="666482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7B73EEF-2439-4CE3-9E1E-EFDE38465745}"/>
                  </a:ext>
                </a:extLst>
              </p:cNvPr>
              <p:cNvSpPr/>
              <p:nvPr/>
            </p:nvSpPr>
            <p:spPr>
              <a:xfrm>
                <a:off x="2104100" y="3714664"/>
                <a:ext cx="3264314" cy="666482"/>
              </a:xfrm>
              <a:prstGeom prst="roundRect">
                <a:avLst/>
              </a:prstGeom>
              <a:solidFill>
                <a:srgbClr val="D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构建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拟合残差</a:t>
                </a:r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7B73EEF-2439-4CE3-9E1E-EFDE38465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00" y="3714664"/>
                <a:ext cx="3264314" cy="666482"/>
              </a:xfrm>
              <a:prstGeom prst="roundRect">
                <a:avLst/>
              </a:prstGeom>
              <a:blipFill>
                <a:blip r:embed="rId3"/>
                <a:stretch>
                  <a:fillRect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FFD5AF0-C3A1-424C-9DE9-F1328658378C}"/>
                  </a:ext>
                </a:extLst>
              </p:cNvPr>
              <p:cNvSpPr/>
              <p:nvPr/>
            </p:nvSpPr>
            <p:spPr>
              <a:xfrm>
                <a:off x="6248396" y="3714664"/>
                <a:ext cx="3657600" cy="66648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构建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拟合负梯度</a:t>
                </a: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FFD5AF0-C3A1-424C-9DE9-F1328658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6" y="3714664"/>
                <a:ext cx="3657600" cy="666482"/>
              </a:xfrm>
              <a:prstGeom prst="roundRect">
                <a:avLst/>
              </a:prstGeom>
              <a:blipFill>
                <a:blip r:embed="rId4"/>
                <a:stretch>
                  <a:fillRect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6E03271C-3574-4BB3-ACB9-EB0CF9D4B171}"/>
                  </a:ext>
                </a:extLst>
              </p:cNvPr>
              <p:cNvSpPr/>
              <p:nvPr/>
            </p:nvSpPr>
            <p:spPr>
              <a:xfrm>
                <a:off x="2104100" y="4842730"/>
                <a:ext cx="3264314" cy="666482"/>
              </a:xfrm>
              <a:prstGeom prst="roundRect">
                <a:avLst/>
              </a:prstGeom>
              <a:solidFill>
                <a:srgbClr val="CDD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基于残差更新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6E03271C-3574-4BB3-ACB9-EB0CF9D4B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00" y="4842730"/>
                <a:ext cx="3264314" cy="666482"/>
              </a:xfrm>
              <a:prstGeom prst="roundRect">
                <a:avLst/>
              </a:prstGeom>
              <a:blipFill>
                <a:blip r:embed="rId5"/>
                <a:stretch>
                  <a:fillRect l="-560"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CD58DB7D-6A4B-4612-A5B2-071541CCE3CF}"/>
                  </a:ext>
                </a:extLst>
              </p:cNvPr>
              <p:cNvSpPr/>
              <p:nvPr/>
            </p:nvSpPr>
            <p:spPr>
              <a:xfrm>
                <a:off x="6248396" y="4842730"/>
                <a:ext cx="3657600" cy="66648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基于负梯度更新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CD58DB7D-6A4B-4612-A5B2-071541CCE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6" y="4842730"/>
                <a:ext cx="3657600" cy="666482"/>
              </a:xfrm>
              <a:prstGeom prst="roundRect">
                <a:avLst/>
              </a:prstGeom>
              <a:blipFill>
                <a:blip r:embed="rId6"/>
                <a:stretch>
                  <a:fillRect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-to-the-left-silhouette_32536">
            <a:extLst>
              <a:ext uri="{FF2B5EF4-FFF2-40B4-BE49-F238E27FC236}">
                <a16:creationId xmlns:a16="http://schemas.microsoft.com/office/drawing/2014/main" id="{5686CBBB-2BDA-40BB-AC10-1924DEC5D3CB}"/>
              </a:ext>
            </a:extLst>
          </p:cNvPr>
          <p:cNvSpPr/>
          <p:nvPr/>
        </p:nvSpPr>
        <p:spPr>
          <a:xfrm rot="16200000">
            <a:off x="3491393" y="3234362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-to-the-left-silhouette_32536">
            <a:extLst>
              <a:ext uri="{FF2B5EF4-FFF2-40B4-BE49-F238E27FC236}">
                <a16:creationId xmlns:a16="http://schemas.microsoft.com/office/drawing/2014/main" id="{5833C6F6-1399-49A7-B524-125BB99E40FF}"/>
              </a:ext>
            </a:extLst>
          </p:cNvPr>
          <p:cNvSpPr/>
          <p:nvPr/>
        </p:nvSpPr>
        <p:spPr>
          <a:xfrm rot="16200000">
            <a:off x="3491392" y="4362429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-to-the-left-silhouette_32536">
            <a:extLst>
              <a:ext uri="{FF2B5EF4-FFF2-40B4-BE49-F238E27FC236}">
                <a16:creationId xmlns:a16="http://schemas.microsoft.com/office/drawing/2014/main" id="{64EEB857-4C2D-458C-9189-71BBA8C57287}"/>
              </a:ext>
            </a:extLst>
          </p:cNvPr>
          <p:cNvSpPr/>
          <p:nvPr/>
        </p:nvSpPr>
        <p:spPr>
          <a:xfrm rot="16200000">
            <a:off x="7802837" y="3234591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-to-the-left-silhouette_32536">
            <a:extLst>
              <a:ext uri="{FF2B5EF4-FFF2-40B4-BE49-F238E27FC236}">
                <a16:creationId xmlns:a16="http://schemas.microsoft.com/office/drawing/2014/main" id="{35BACA14-F5DE-42B1-9550-8F8F9575E170}"/>
              </a:ext>
            </a:extLst>
          </p:cNvPr>
          <p:cNvSpPr/>
          <p:nvPr/>
        </p:nvSpPr>
        <p:spPr>
          <a:xfrm rot="16200000">
            <a:off x="7802836" y="4362658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E4A7759-6690-41B4-BDDF-3A68BC21E9E0}"/>
              </a:ext>
            </a:extLst>
          </p:cNvPr>
          <p:cNvSpPr/>
          <p:nvPr/>
        </p:nvSpPr>
        <p:spPr>
          <a:xfrm>
            <a:off x="5368414" y="3851235"/>
            <a:ext cx="879982" cy="379624"/>
          </a:xfrm>
          <a:prstGeom prst="left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左右 24">
            <a:extLst>
              <a:ext uri="{FF2B5EF4-FFF2-40B4-BE49-F238E27FC236}">
                <a16:creationId xmlns:a16="http://schemas.microsoft.com/office/drawing/2014/main" id="{CB5834A6-F125-428A-A389-2698F7A741BC}"/>
              </a:ext>
            </a:extLst>
          </p:cNvPr>
          <p:cNvSpPr/>
          <p:nvPr/>
        </p:nvSpPr>
        <p:spPr>
          <a:xfrm>
            <a:off x="5368414" y="2700528"/>
            <a:ext cx="879982" cy="379624"/>
          </a:xfrm>
          <a:prstGeom prst="left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左右 25">
            <a:extLst>
              <a:ext uri="{FF2B5EF4-FFF2-40B4-BE49-F238E27FC236}">
                <a16:creationId xmlns:a16="http://schemas.microsoft.com/office/drawing/2014/main" id="{63CC4E5E-5A5A-4935-B683-4BD6C42944F1}"/>
              </a:ext>
            </a:extLst>
          </p:cNvPr>
          <p:cNvSpPr/>
          <p:nvPr/>
        </p:nvSpPr>
        <p:spPr>
          <a:xfrm>
            <a:off x="5368414" y="4986159"/>
            <a:ext cx="879982" cy="379624"/>
          </a:xfrm>
          <a:prstGeom prst="left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43C1BB-7F0A-4CE4-9C93-7A79F57042B8}"/>
              </a:ext>
            </a:extLst>
          </p:cNvPr>
          <p:cNvSpPr txBox="1"/>
          <p:nvPr/>
        </p:nvSpPr>
        <p:spPr>
          <a:xfrm>
            <a:off x="239449" y="926872"/>
            <a:ext cx="795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：沿着损失函数负梯度方向，更新加法模型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AD9639-0083-4C14-A4B7-AA073C87BB4C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5FFFA44-123F-4ACF-944A-BA092F35893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17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/>
              <p:nvPr/>
            </p:nvSpPr>
            <p:spPr>
              <a:xfrm>
                <a:off x="245438" y="923447"/>
                <a:ext cx="10514075" cy="479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梯度提升算法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利用训练数据，训练一个预测器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altLang="zh-CN" sz="2400" b="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AutoNum type="arabicPeriod" startAt="3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计算损失函数对预测标签的梯度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更新训练数据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利用更新后的数据，训练预测器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更新总预测器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buAutoNum type="arabicPeriod" startAt="4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782A4A6-AF41-482B-8A02-AE1A57EE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38" y="923447"/>
                <a:ext cx="10514075" cy="4793941"/>
              </a:xfrm>
              <a:prstGeom prst="rect">
                <a:avLst/>
              </a:prstGeom>
              <a:blipFill>
                <a:blip r:embed="rId2"/>
                <a:stretch>
                  <a:fillRect l="-1159" t="-13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F1B7FC6-83AF-461A-82CE-AF35FFAB1DA9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476C61-9CB4-462B-9444-E43227E1703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0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E6D5A2-5F94-40AC-849B-0A0CB37A37E3}"/>
              </a:ext>
            </a:extLst>
          </p:cNvPr>
          <p:cNvSpPr txBox="1"/>
          <p:nvPr/>
        </p:nvSpPr>
        <p:spPr>
          <a:xfrm>
            <a:off x="245444" y="926483"/>
            <a:ext cx="113021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在提升算法中，每次加入的弱分类器重点关注前一个弱分类器分类错误的样本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算法中，对前一个弱分类器分类错误的样本加大权重，使新加入的弱分类关注这些样本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在梯度提升算法中，新加入的弱分类器关注损失函数的梯度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无论是关注分类错误的样本还是损失函数梯度，提升算法都能随着弱分类器的加入而提高模型性能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C6A14E-5674-45EC-9BD5-B30BA0C415E3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梯度提升算法</a:t>
            </a:r>
            <a:endParaRPr lang="en-US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C1DE8D0-449A-405C-9F06-388CA54C5E7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2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8ACF223-E249-42DB-A26F-3A990659E918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6E62D1-80BA-4BD0-9052-6CCA5E3A73C5}"/>
              </a:ext>
            </a:extLst>
          </p:cNvPr>
          <p:cNvSpPr txBox="1"/>
          <p:nvPr/>
        </p:nvSpPr>
        <p:spPr>
          <a:xfrm>
            <a:off x="160324" y="924767"/>
            <a:ext cx="10732425" cy="1504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可以很容易构造</a:t>
            </a:r>
            <a:r>
              <a:rPr lang="zh-CN" altLang="en-US" sz="2400" spc="1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不准确的分类器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sz="2400" spc="1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准确的分类器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比较难。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是否可以通过组合多个分类不准的分类器，获得一个分类准确的分类器？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300F0D1-87FD-48A5-A78A-9E3F0334D2B5}"/>
              </a:ext>
            </a:extLst>
          </p:cNvPr>
          <p:cNvSpPr/>
          <p:nvPr/>
        </p:nvSpPr>
        <p:spPr>
          <a:xfrm>
            <a:off x="280162" y="3342552"/>
            <a:ext cx="11631675" cy="2962059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大概率近似正确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(Probably Approximately Correct, PAC)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如果存在一个多项式时间的学习算法可以学习到一个概念，并且准确率很高，那么称这个概念是强可学习的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如果存在一个多项式时间的学习算法可以学习到一个概念，学习的正确率仅比随机猜测略好，那么称这个概念是弱可学习的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强可学习的充分必要条件是弱可学习的（强可学习与弱可学习等价）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2FA860-D411-4B0A-A173-401FEC1C2D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04F7F7D-BB3C-4C17-9C24-C2F9AC2FB97D}"/>
              </a:ext>
            </a:extLst>
          </p:cNvPr>
          <p:cNvSpPr/>
          <p:nvPr/>
        </p:nvSpPr>
        <p:spPr>
          <a:xfrm>
            <a:off x="6003730" y="848685"/>
            <a:ext cx="2318327" cy="536769"/>
          </a:xfrm>
          <a:prstGeom prst="wedgeRoundRectCallout">
            <a:avLst>
              <a:gd name="adj1" fmla="val -92142"/>
              <a:gd name="adj2" fmla="val -2681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弱学习算法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5385F1EA-B5C9-47F3-B82F-AEAF3FBC8D03}"/>
              </a:ext>
            </a:extLst>
          </p:cNvPr>
          <p:cNvSpPr/>
          <p:nvPr/>
        </p:nvSpPr>
        <p:spPr>
          <a:xfrm>
            <a:off x="2812660" y="2505235"/>
            <a:ext cx="2318327" cy="536769"/>
          </a:xfrm>
          <a:prstGeom prst="wedgeRoundRectCallout">
            <a:avLst>
              <a:gd name="adj1" fmla="val -62274"/>
              <a:gd name="adj2" fmla="val -163974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强学习算法</a:t>
            </a:r>
          </a:p>
        </p:txBody>
      </p:sp>
    </p:spTree>
    <p:extLst>
      <p:ext uri="{BB962C8B-B14F-4D97-AF65-F5344CB8AC3E}">
        <p14:creationId xmlns:p14="http://schemas.microsoft.com/office/powerpoint/2010/main" val="253264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5438" y="920436"/>
            <a:ext cx="72442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C320E0-B7C7-4ECD-BB9C-7E02E120F643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E6F0A7-095C-4314-9DEE-E095B420B90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4010" y="920528"/>
            <a:ext cx="10483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非独立构造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9A5F29-E5A8-489D-856A-E0F28FE481CA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F05AA-B79A-4BF7-88B5-92C69F66263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2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4012" y="920436"/>
            <a:ext cx="1048327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非独立构造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依次构造弱学习算法，后一个弱学习算法重点关注前一个弱学习算法分类错误的样本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3CB8CF-7889-451D-A734-005464CFAF13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001AC98-02E3-4E84-8B3C-A9CC58FCF7B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97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4DBDC-7895-4EE8-8E64-343B1E2D01ED}"/>
              </a:ext>
            </a:extLst>
          </p:cNvPr>
          <p:cNvSpPr txBox="1"/>
          <p:nvPr/>
        </p:nvSpPr>
        <p:spPr>
          <a:xfrm>
            <a:off x="244012" y="920433"/>
            <a:ext cx="1048327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通过组合弱学习算法算法构造强学习算法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如何构造弱学习算法？独立构造还是非独立构造？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非独立构造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依次构造弱学习算法，后一个弱学习算法重点关注前一个弱学习算法分类错误的样本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构造一个弱学习算法后，对所有训练样本加权。分类正确的样本权重小；分类错误的样本权重大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如何组合弱学习算法？等权重投票还是加权投票？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47455F-3C53-4373-B28F-22D9178D5255}"/>
              </a:ext>
            </a:extLst>
          </p:cNvPr>
          <p:cNvSpPr txBox="1"/>
          <p:nvPr/>
        </p:nvSpPr>
        <p:spPr>
          <a:xfrm>
            <a:off x="329416" y="102545"/>
            <a:ext cx="888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提升方法介绍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476BC8B-5F5B-4678-9E66-F8711CA0AF2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8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27112</TotalTime>
  <Words>3147</Words>
  <Application>Microsoft Office PowerPoint</Application>
  <PresentationFormat>宽屏</PresentationFormat>
  <Paragraphs>708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Calibri</vt:lpstr>
      <vt:lpstr>Wingdings</vt:lpstr>
      <vt:lpstr>Arial</vt:lpstr>
      <vt:lpstr>宋体</vt:lpstr>
      <vt:lpstr>微软雅黑</vt:lpstr>
      <vt:lpstr>Cambria Math</vt:lpstr>
      <vt:lpstr>楷体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1122</cp:revision>
  <dcterms:created xsi:type="dcterms:W3CDTF">2020-04-18T12:12:52Z</dcterms:created>
  <dcterms:modified xsi:type="dcterms:W3CDTF">2024-04-16T07:05:28Z</dcterms:modified>
</cp:coreProperties>
</file>